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74" r:id="rId10"/>
    <p:sldId id="264" r:id="rId11"/>
    <p:sldId id="266" r:id="rId12"/>
    <p:sldId id="416" r:id="rId13"/>
    <p:sldId id="263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1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A72F0-AF0F-47B0-309E-1FA24939D7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776FBF-BCD9-1D70-27C0-AEE48D0D1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76A7C-D222-16D6-ED5F-0AAC8FD0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CFB2A-F4CF-F145-7F49-ED8CBECA2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23C32-91C3-0343-CCE7-EE93BCFCE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42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AA7A-4193-5674-DD76-B4ACD5800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59A66-1AD9-75C3-D7BE-F2BC03E42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A26E2-EDBE-72A6-42F8-08218C334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C23EC-E5E4-2175-2159-1AD4F216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37587-26F5-81B1-B476-87C9AD30D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48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288FB1-E05C-98CC-AAD9-F2C7536636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FED48C-57CA-CB43-B1A2-3AFDDE2DE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BEDAD-E247-9D54-CA8B-E34D23D52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896A8-7581-760D-4BF0-C1DA65D8D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CC905-A310-DA36-9DC1-E18AB84DD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7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97FE33-C46B-7B45-E4FB-3DEA16B54A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81480" y="1692737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2F7D74-558F-4816-9367-4004FFA2B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A459E6E-97FC-1074-4C06-9CD71EC9BE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81480" y="2285390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6E9F63E-C450-8098-3C4A-434344351A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81480" y="2878043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368112B-632E-7F30-A801-131F91B561B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81480" y="3470696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E07528E-155F-E875-8178-E3AEBAD0240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81480" y="4063349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9DB8B3E-9007-385B-8177-800AD9427E5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1480" y="4656002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EF9D4FF-13A3-F309-0814-2187BA685B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1480" y="5248656"/>
            <a:ext cx="1536333" cy="343434"/>
          </a:xfrm>
          <a:custGeom>
            <a:avLst/>
            <a:gdLst>
              <a:gd name="connsiteX0" fmla="*/ 171534 w 1536333"/>
              <a:gd name="connsiteY0" fmla="*/ 0 h 343434"/>
              <a:gd name="connsiteX1" fmla="*/ 343069 w 1536333"/>
              <a:gd name="connsiteY1" fmla="*/ 0 h 343434"/>
              <a:gd name="connsiteX2" fmla="*/ 343069 w 1536333"/>
              <a:gd name="connsiteY2" fmla="*/ 91 h 343434"/>
              <a:gd name="connsiteX3" fmla="*/ 1193265 w 1536333"/>
              <a:gd name="connsiteY3" fmla="*/ 91 h 343434"/>
              <a:gd name="connsiteX4" fmla="*/ 1193265 w 1536333"/>
              <a:gd name="connsiteY4" fmla="*/ 366 h 343434"/>
              <a:gd name="connsiteX5" fmla="*/ 1364799 w 1536333"/>
              <a:gd name="connsiteY5" fmla="*/ 366 h 343434"/>
              <a:gd name="connsiteX6" fmla="*/ 1536333 w 1536333"/>
              <a:gd name="connsiteY6" fmla="*/ 171900 h 343434"/>
              <a:gd name="connsiteX7" fmla="*/ 1364799 w 1536333"/>
              <a:gd name="connsiteY7" fmla="*/ 343434 h 343434"/>
              <a:gd name="connsiteX8" fmla="*/ 1193265 w 1536333"/>
              <a:gd name="connsiteY8" fmla="*/ 343434 h 343434"/>
              <a:gd name="connsiteX9" fmla="*/ 339549 w 1536333"/>
              <a:gd name="connsiteY9" fmla="*/ 343434 h 343434"/>
              <a:gd name="connsiteX10" fmla="*/ 339549 w 1536333"/>
              <a:gd name="connsiteY10" fmla="*/ 343068 h 343434"/>
              <a:gd name="connsiteX11" fmla="*/ 171534 w 1536333"/>
              <a:gd name="connsiteY11" fmla="*/ 343068 h 343434"/>
              <a:gd name="connsiteX12" fmla="*/ 0 w 1536333"/>
              <a:gd name="connsiteY12" fmla="*/ 171534 h 343434"/>
              <a:gd name="connsiteX13" fmla="*/ 171534 w 1536333"/>
              <a:gd name="connsiteY13" fmla="*/ 0 h 34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6333" h="343434">
                <a:moveTo>
                  <a:pt x="171534" y="0"/>
                </a:moveTo>
                <a:lnTo>
                  <a:pt x="343069" y="0"/>
                </a:lnTo>
                <a:lnTo>
                  <a:pt x="343069" y="91"/>
                </a:lnTo>
                <a:lnTo>
                  <a:pt x="1193265" y="91"/>
                </a:lnTo>
                <a:lnTo>
                  <a:pt x="1193265" y="366"/>
                </a:lnTo>
                <a:lnTo>
                  <a:pt x="1364799" y="366"/>
                </a:lnTo>
                <a:cubicBezTo>
                  <a:pt x="1459535" y="366"/>
                  <a:pt x="1536333" y="77164"/>
                  <a:pt x="1536333" y="171900"/>
                </a:cubicBezTo>
                <a:cubicBezTo>
                  <a:pt x="1536333" y="266636"/>
                  <a:pt x="1459535" y="343434"/>
                  <a:pt x="1364799" y="343434"/>
                </a:cubicBezTo>
                <a:lnTo>
                  <a:pt x="1193265" y="343434"/>
                </a:lnTo>
                <a:lnTo>
                  <a:pt x="339549" y="343434"/>
                </a:lnTo>
                <a:lnTo>
                  <a:pt x="339549" y="343068"/>
                </a:lnTo>
                <a:lnTo>
                  <a:pt x="171534" y="343068"/>
                </a:lnTo>
                <a:cubicBezTo>
                  <a:pt x="76798" y="343068"/>
                  <a:pt x="0" y="266270"/>
                  <a:pt x="0" y="171534"/>
                </a:cubicBezTo>
                <a:cubicBezTo>
                  <a:pt x="0" y="76798"/>
                  <a:pt x="76798" y="0"/>
                  <a:pt x="171534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Ins="182880"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4383E88-836C-CD34-5C4B-3F0AAF118A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20440" y="163677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53CC4C9F-F232-4415-9118-28602D1280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20440" y="223113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5D8B209B-4BCE-6BD8-63D1-CC7CE0AA802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20440" y="282549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1">
            <a:extLst>
              <a:ext uri="{FF2B5EF4-FFF2-40B4-BE49-F238E27FC236}">
                <a16:creationId xmlns:a16="http://schemas.microsoft.com/office/drawing/2014/main" id="{5FCA2773-BB1C-BDED-1C57-09A106D0AF0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520440" y="341985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F38CB0D3-C990-7F5C-A633-AA9302BB354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520440" y="401421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1">
            <a:extLst>
              <a:ext uri="{FF2B5EF4-FFF2-40B4-BE49-F238E27FC236}">
                <a16:creationId xmlns:a16="http://schemas.microsoft.com/office/drawing/2014/main" id="{FCB50D60-CB07-EDD6-072A-081F90BC31A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520440" y="460857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1">
            <a:extLst>
              <a:ext uri="{FF2B5EF4-FFF2-40B4-BE49-F238E27FC236}">
                <a16:creationId xmlns:a16="http://schemas.microsoft.com/office/drawing/2014/main" id="{190BCFF5-443F-8135-EAA8-9824F88360A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520440" y="5202936"/>
            <a:ext cx="6958584" cy="46634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Slide Number Placeholder 47">
            <a:extLst>
              <a:ext uri="{FF2B5EF4-FFF2-40B4-BE49-F238E27FC236}">
                <a16:creationId xmlns:a16="http://schemas.microsoft.com/office/drawing/2014/main" id="{3D6EB8CA-3E97-2203-B243-CF8914F5E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3726" y="6232422"/>
            <a:ext cx="350913" cy="338960"/>
          </a:xfrm>
          <a:custGeom>
            <a:avLst/>
            <a:gdLst>
              <a:gd name="connsiteX0" fmla="*/ 154845 w 350913"/>
              <a:gd name="connsiteY0" fmla="*/ 22 h 338960"/>
              <a:gd name="connsiteX1" fmla="*/ 340005 w 350913"/>
              <a:gd name="connsiteY1" fmla="*/ 221278 h 338960"/>
              <a:gd name="connsiteX2" fmla="*/ 10634 w 350913"/>
              <a:gd name="connsiteY2" fmla="*/ 289178 h 338960"/>
              <a:gd name="connsiteX3" fmla="*/ 119488 w 350913"/>
              <a:gd name="connsiteY3" fmla="*/ 4155 h 338960"/>
              <a:gd name="connsiteX4" fmla="*/ 154845 w 350913"/>
              <a:gd name="connsiteY4" fmla="*/ 22 h 3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913" h="338960">
                <a:moveTo>
                  <a:pt x="154845" y="22"/>
                </a:moveTo>
                <a:cubicBezTo>
                  <a:pt x="246677" y="-1293"/>
                  <a:pt x="391912" y="57780"/>
                  <a:pt x="340005" y="221278"/>
                </a:cubicBezTo>
                <a:cubicBezTo>
                  <a:pt x="280684" y="408133"/>
                  <a:pt x="47387" y="325365"/>
                  <a:pt x="10634" y="289178"/>
                </a:cubicBezTo>
                <a:cubicBezTo>
                  <a:pt x="-26119" y="252991"/>
                  <a:pt x="37818" y="24351"/>
                  <a:pt x="119488" y="4155"/>
                </a:cubicBezTo>
                <a:cubicBezTo>
                  <a:pt x="129697" y="1631"/>
                  <a:pt x="141726" y="210"/>
                  <a:pt x="154845" y="22"/>
                </a:cubicBezTo>
                <a:close/>
              </a:path>
            </a:pathLst>
          </a:custGeom>
          <a:ln w="12700">
            <a:solidFill>
              <a:schemeClr val="accent4"/>
            </a:solidFill>
          </a:ln>
        </p:spPr>
        <p:txBody>
          <a:bodyPr wrap="square">
            <a:noAutofit/>
          </a:bodyPr>
          <a:lstStyle>
            <a:lvl1pPr algn="ctr">
              <a:defRPr/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Footer Placeholder 5">
            <a:extLst>
              <a:ext uri="{FF2B5EF4-FFF2-40B4-BE49-F238E27FC236}">
                <a16:creationId xmlns:a16="http://schemas.microsoft.com/office/drawing/2014/main" id="{53128DA0-531E-7131-B5DA-D9EC1CEAB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192" y="6281928"/>
            <a:ext cx="2450592" cy="27432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lang="en-US" dirty="0"/>
              <a:t>Contoso grand opening event</a:t>
            </a:r>
          </a:p>
        </p:txBody>
      </p:sp>
      <p:sp>
        <p:nvSpPr>
          <p:cNvPr id="3" name="Text Placeholder 87">
            <a:extLst>
              <a:ext uri="{FF2B5EF4-FFF2-40B4-BE49-F238E27FC236}">
                <a16:creationId xmlns:a16="http://schemas.microsoft.com/office/drawing/2014/main" id="{EEA784EF-3E6A-9E38-B8AC-FDA8B693DC4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4680" y="1817973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4" name="Text Placeholder 87">
            <a:extLst>
              <a:ext uri="{FF2B5EF4-FFF2-40B4-BE49-F238E27FC236}">
                <a16:creationId xmlns:a16="http://schemas.microsoft.com/office/drawing/2014/main" id="{5277C7B0-2FFF-0B06-E9B0-6BD8E0CA261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54680" y="2407602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Text Placeholder 87">
            <a:extLst>
              <a:ext uri="{FF2B5EF4-FFF2-40B4-BE49-F238E27FC236}">
                <a16:creationId xmlns:a16="http://schemas.microsoft.com/office/drawing/2014/main" id="{149A2160-9598-9848-9211-C37363680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54680" y="3006693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6" name="Text Placeholder 87">
            <a:extLst>
              <a:ext uri="{FF2B5EF4-FFF2-40B4-BE49-F238E27FC236}">
                <a16:creationId xmlns:a16="http://schemas.microsoft.com/office/drawing/2014/main" id="{91EBF4BF-F08B-2CEA-0D2E-98E7E79E587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154680" y="3602736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7" name="Text Placeholder 87">
            <a:extLst>
              <a:ext uri="{FF2B5EF4-FFF2-40B4-BE49-F238E27FC236}">
                <a16:creationId xmlns:a16="http://schemas.microsoft.com/office/drawing/2014/main" id="{4E881374-20C5-943C-FBFF-01633C0C5A1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154680" y="4184774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8" name="Text Placeholder 87">
            <a:extLst>
              <a:ext uri="{FF2B5EF4-FFF2-40B4-BE49-F238E27FC236}">
                <a16:creationId xmlns:a16="http://schemas.microsoft.com/office/drawing/2014/main" id="{CE37C895-FC39-62C3-6D17-38E9E86C29A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154680" y="4777427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9" name="Text Placeholder 87">
            <a:extLst>
              <a:ext uri="{FF2B5EF4-FFF2-40B4-BE49-F238E27FC236}">
                <a16:creationId xmlns:a16="http://schemas.microsoft.com/office/drawing/2014/main" id="{097C8867-E297-05B1-44D3-06B4565506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154680" y="5385816"/>
            <a:ext cx="100584" cy="100584"/>
          </a:xfrm>
          <a:custGeom>
            <a:avLst/>
            <a:gdLst>
              <a:gd name="connsiteX0" fmla="*/ 104698 w 209396"/>
              <a:gd name="connsiteY0" fmla="*/ 0 h 209396"/>
              <a:gd name="connsiteX1" fmla="*/ 209396 w 209396"/>
              <a:gd name="connsiteY1" fmla="*/ 104698 h 209396"/>
              <a:gd name="connsiteX2" fmla="*/ 104698 w 209396"/>
              <a:gd name="connsiteY2" fmla="*/ 209396 h 209396"/>
              <a:gd name="connsiteX3" fmla="*/ 0 w 209396"/>
              <a:gd name="connsiteY3" fmla="*/ 104698 h 209396"/>
              <a:gd name="connsiteX4" fmla="*/ 104698 w 209396"/>
              <a:gd name="connsiteY4" fmla="*/ 0 h 2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396" h="209396">
                <a:moveTo>
                  <a:pt x="104698" y="0"/>
                </a:moveTo>
                <a:cubicBezTo>
                  <a:pt x="162521" y="0"/>
                  <a:pt x="209396" y="46875"/>
                  <a:pt x="209396" y="104698"/>
                </a:cubicBezTo>
                <a:cubicBezTo>
                  <a:pt x="209396" y="162521"/>
                  <a:pt x="162521" y="209396"/>
                  <a:pt x="104698" y="209396"/>
                </a:cubicBezTo>
                <a:cubicBezTo>
                  <a:pt x="46875" y="209396"/>
                  <a:pt x="0" y="162521"/>
                  <a:pt x="0" y="104698"/>
                </a:cubicBezTo>
                <a:cubicBezTo>
                  <a:pt x="0" y="46875"/>
                  <a:pt x="46875" y="0"/>
                  <a:pt x="104698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89063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BC2F3-2BEA-110E-B2D5-DF90CF50A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8A86D-A7FE-7E9B-C370-BF681A5B9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80AF5-9BFD-6103-3F41-FEC2C9B27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731F0-D733-8029-BF93-9D5A28C93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3CC86-58D1-C213-C3A8-F30E23BD3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150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DAA51-3F80-88C2-498B-D852E8767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35B36-8F89-AF69-AB9C-E6B4B5816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B3CD9-FD9B-085C-30D0-4390E015B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DDA90-EA94-4D00-0D3C-FF83E0CC9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60EFA-622B-4AAB-F137-BF9890A3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8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2B831-D381-EE87-D40E-D5670EE21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B6D5C-34ED-3915-E5C8-1478A6753E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47759-C363-2260-0772-88AA65832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D9E99-6926-4C61-F045-495FACE4E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0987D-4867-32BB-D8BC-D7736404F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E58482-6575-65BD-A4C1-A3C746969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81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2564A-E1DC-7A05-3A37-E79AF6EF6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22D3E-F311-EDAB-F873-703A57697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48A1D0-93B0-BB3B-B975-C08A4F02E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27E6EA-9A4C-1D4F-FB30-69DE54CB05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216381-2DEA-ED68-B7C8-CBF90BAFAA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96C746-BF84-A740-627E-9A911633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39A80-0DB4-7E65-7730-EDB1A7B2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1A56CB-CD3D-8CA5-6E38-3ED50FE2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85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AD6C6-3800-D2A6-4E75-8AB67A404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3E49DC-FADC-ADB5-40A9-467299582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2BFC6-0757-D97C-FC49-F59EE2958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9FC4C2-2FE8-4435-EC0F-6169F5A68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F392E9-A8AD-2577-A5B8-2B5F4436F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88446F-A9DA-2440-BE29-7C85EFF30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9A426-3564-3FE3-23E0-C057DA30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1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955DF-DBDC-D218-F6EE-4D92EB93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7805A-E16D-3794-F740-469F783DE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0DE07-7E6B-10AB-0F8F-13EEE7BE5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0AB825-F833-BE8A-EFB2-A2AEF5D40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90178-1B1D-B5D9-864E-6AF384E66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68778-DFAD-77ED-DDCC-2AE7D48A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51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DE63-B9D2-F961-F518-940FCB09D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FDFDA2-88F0-33E0-9251-56BAD33EA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0B7E60-2250-B3D3-1C0F-3071027B8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0A5E2-6835-8858-8575-902F88B1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63DE5-A023-DA2B-E43E-8AC9814E8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48423-BEED-D576-4593-04AE907C2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0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A46608-29E0-6852-7C76-FBE0D1269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4B21E-CF7F-5F6B-7A9B-88E4C4A8A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8F44C-C7F8-8CD0-9D90-9668EF006F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E299ED-0C0E-4B40-B2E1-0D010B64A56C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87EF0-639D-37CA-4F13-661E945DA9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AD8D1-FDDA-4698-B052-157E634F8F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5561E7-8BBA-4031-BA7E-C8330B840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47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1E12D4-3A88-428D-8E5E-AF1AFD923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Colourful carved figures of humans">
            <a:extLst>
              <a:ext uri="{FF2B5EF4-FFF2-40B4-BE49-F238E27FC236}">
                <a16:creationId xmlns:a16="http://schemas.microsoft.com/office/drawing/2014/main" id="{69B04361-9524-4EDD-8807-3E22BAAB19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21053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BE5449-350D-205B-B21C-721ACDB89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14402"/>
            <a:ext cx="10515600" cy="298592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dynamics of the migration policy architecture in Ghana</a:t>
            </a:r>
            <a:r>
              <a:rPr lang="en-GB" sz="5400" dirty="0">
                <a:solidFill>
                  <a:schemeClr val="bg1"/>
                </a:solidFill>
              </a:rPr>
              <a:t> </a:t>
            </a:r>
            <a:endParaRPr lang="en-GB" sz="5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D0EBC-B429-3958-470B-24B913AC8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72040"/>
            <a:ext cx="10515600" cy="138431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Leander Kandilige (DPhil. Oxon) and Joseph </a:t>
            </a:r>
            <a:r>
              <a:rPr lang="en-GB" dirty="0" err="1">
                <a:solidFill>
                  <a:srgbClr val="FFFFFF"/>
                </a:solidFill>
              </a:rPr>
              <a:t>Teye</a:t>
            </a:r>
            <a:r>
              <a:rPr lang="en-GB" dirty="0">
                <a:solidFill>
                  <a:srgbClr val="FFFFFF"/>
                </a:solidFill>
              </a:rPr>
              <a:t> (PhD.)</a:t>
            </a:r>
          </a:p>
          <a:p>
            <a:r>
              <a:rPr lang="en-GB" dirty="0">
                <a:solidFill>
                  <a:srgbClr val="FFFFFF"/>
                </a:solidFill>
              </a:rPr>
              <a:t>Centre for Migration Studies</a:t>
            </a:r>
          </a:p>
          <a:p>
            <a:r>
              <a:rPr lang="en-GB" dirty="0">
                <a:solidFill>
                  <a:srgbClr val="FFFFFF"/>
                </a:solidFill>
              </a:rPr>
              <a:t>University of Ghana</a:t>
            </a:r>
          </a:p>
        </p:txBody>
      </p:sp>
    </p:spTree>
    <p:extLst>
      <p:ext uri="{BB962C8B-B14F-4D97-AF65-F5344CB8AC3E}">
        <p14:creationId xmlns:p14="http://schemas.microsoft.com/office/powerpoint/2010/main" val="136457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A10CB-1C32-14E7-C7FC-DC1F38585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FDC7-F4BD-2C59-8C3A-EB5F47911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1"/>
            <a:ext cx="10999237" cy="64381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Role of External Stakeholders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8A5BC-0218-EA68-3D97-CB9872614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737118"/>
            <a:ext cx="11765901" cy="60089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Continental and Regional Stakeholders: AU and ECOWAS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African Union (AU):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Policy frameworks and programmes guiding migration management.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AU Free Movement Protocol and its implications for Ghana's migration policies.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Economic Community of West African States (ECOWAS):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ECOWAS Free Movement Protocol promoting intra-regional mobility.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Common Approach to Migration fostering cooperation among members states.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European Union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Provide Funding and Support (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Kandilige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et al., 2022).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6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Regional Platforms for Dialogue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Migration Dialogue </a:t>
            </a:r>
            <a:r>
              <a:rPr lang="en-GB" sz="20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West Africa (MIDWA):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Established to encourage collaboration on shared regional migration issues.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Mediterranean Transit Migration (MTM) Dialogue: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Facilitating communication between migration officials across continents.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952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43DFB-8E64-ACED-A5BE-DF9998088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A75B6-A0E2-A2ED-E041-F9EFACE5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1"/>
            <a:ext cx="10999237" cy="73711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Role of External Stakeholders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E2D68-A978-E52B-C756-607D94931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5" y="737118"/>
            <a:ext cx="11980505" cy="6120881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ECOWAS Free Movement Protocol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Adoption in 1979 to encourage intra-regional mobility.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Removal of barriers and promotion of recognition of degrees, diplomas, and certificates.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Ghana's Role in Regional Integration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Founding member of ECOWAS and active participant in regional integration efforts.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Pivotal role in the establishment of the African Continental Free Trade Area (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AfCFTA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Opportunities for collaboration and integration in migration governance within AU and ECOWAS frameworks.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9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ent Arrow 25">
            <a:extLst>
              <a:ext uri="{FF2B5EF4-FFF2-40B4-BE49-F238E27FC236}">
                <a16:creationId xmlns:a16="http://schemas.microsoft.com/office/drawing/2014/main" id="{678EDE2F-E43B-04BD-1CA7-29BD241DB0D2}"/>
              </a:ext>
            </a:extLst>
          </p:cNvPr>
          <p:cNvSpPr/>
          <p:nvPr/>
        </p:nvSpPr>
        <p:spPr>
          <a:xfrm>
            <a:off x="5524500" y="2679207"/>
            <a:ext cx="1143000" cy="1106980"/>
          </a:xfrm>
          <a:prstGeom prst="bentArrow">
            <a:avLst>
              <a:gd name="adj1" fmla="val 1868"/>
              <a:gd name="adj2" fmla="val 0"/>
              <a:gd name="adj3" fmla="val 0"/>
              <a:gd name="adj4" fmla="val 10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NCFRMI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D1FDD91-4AC1-FE8A-B243-357ACF99C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81141DD4-FACA-426D-E7E1-5C4DC5843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43" y="-20089"/>
            <a:ext cx="9114408" cy="800129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GB" sz="2800" b="1" dirty="0">
                <a:solidFill>
                  <a:schemeClr val="tx2"/>
                </a:solidFill>
              </a:rPr>
              <a:t>Nigerian National Migration Governance Structure 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8997BF5-A792-4F1D-6FD9-B492E38C5177}"/>
              </a:ext>
            </a:extLst>
          </p:cNvPr>
          <p:cNvSpPr txBox="1">
            <a:spLocks/>
          </p:cNvSpPr>
          <p:nvPr/>
        </p:nvSpPr>
        <p:spPr>
          <a:xfrm>
            <a:off x="1151887" y="1012045"/>
            <a:ext cx="3921152" cy="38337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chemeClr val="accent1"/>
                </a:solidFill>
              </a:rPr>
              <a:t>THE FOUR LEVELS OF 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chemeClr val="accent1"/>
                </a:solidFill>
              </a:rPr>
              <a:t>COORDINATION AND THEIR 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chemeClr val="accent1"/>
                </a:solidFill>
              </a:rPr>
              <a:t>RELATIONAL MATRIX</a:t>
            </a:r>
          </a:p>
        </p:txBody>
      </p:sp>
      <p:sp>
        <p:nvSpPr>
          <p:cNvPr id="28" name="Snip Same Side Corner Rectangle 3">
            <a:extLst>
              <a:ext uri="{FF2B5EF4-FFF2-40B4-BE49-F238E27FC236}">
                <a16:creationId xmlns:a16="http://schemas.microsoft.com/office/drawing/2014/main" id="{3592F598-0113-FA4F-B692-04CE8BA527BC}"/>
              </a:ext>
            </a:extLst>
          </p:cNvPr>
          <p:cNvSpPr/>
          <p:nvPr/>
        </p:nvSpPr>
        <p:spPr>
          <a:xfrm>
            <a:off x="4876801" y="609601"/>
            <a:ext cx="1928813" cy="1071563"/>
          </a:xfrm>
          <a:prstGeom prst="snip2Same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Inter-Ministerial Committee</a:t>
            </a:r>
          </a:p>
        </p:txBody>
      </p:sp>
      <p:sp>
        <p:nvSpPr>
          <p:cNvPr id="29" name="Snip Same Side Corner Rectangle 4">
            <a:extLst>
              <a:ext uri="{FF2B5EF4-FFF2-40B4-BE49-F238E27FC236}">
                <a16:creationId xmlns:a16="http://schemas.microsoft.com/office/drawing/2014/main" id="{49A4AFE5-4571-6889-A860-A1522FE34A2C}"/>
              </a:ext>
            </a:extLst>
          </p:cNvPr>
          <p:cNvSpPr/>
          <p:nvPr/>
        </p:nvSpPr>
        <p:spPr>
          <a:xfrm>
            <a:off x="4876801" y="1752601"/>
            <a:ext cx="1785937" cy="1000125"/>
          </a:xfrm>
          <a:prstGeom prst="snip2Same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TWG on Migration</a:t>
            </a:r>
          </a:p>
        </p:txBody>
      </p:sp>
      <p:sp>
        <p:nvSpPr>
          <p:cNvPr id="30" name="Snip Diagonal Corner Rectangle 10">
            <a:extLst>
              <a:ext uri="{FF2B5EF4-FFF2-40B4-BE49-F238E27FC236}">
                <a16:creationId xmlns:a16="http://schemas.microsoft.com/office/drawing/2014/main" id="{06184513-7535-1365-B988-E431FAA7B54E}"/>
              </a:ext>
            </a:extLst>
          </p:cNvPr>
          <p:cNvSpPr/>
          <p:nvPr/>
        </p:nvSpPr>
        <p:spPr>
          <a:xfrm>
            <a:off x="1524000" y="3643314"/>
            <a:ext cx="1600200" cy="1571625"/>
          </a:xfrm>
          <a:prstGeom prst="snip2Diag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Standing Committee on Diaspora Matters</a:t>
            </a:r>
          </a:p>
        </p:txBody>
      </p:sp>
      <p:sp>
        <p:nvSpPr>
          <p:cNvPr id="31" name="Snip Diagonal Corner Rectangle 15">
            <a:extLst>
              <a:ext uri="{FF2B5EF4-FFF2-40B4-BE49-F238E27FC236}">
                <a16:creationId xmlns:a16="http://schemas.microsoft.com/office/drawing/2014/main" id="{B21DAB48-8DB5-5E7C-DEB0-961D504516C8}"/>
              </a:ext>
            </a:extLst>
          </p:cNvPr>
          <p:cNvSpPr/>
          <p:nvPr/>
        </p:nvSpPr>
        <p:spPr>
          <a:xfrm>
            <a:off x="3238501" y="3714751"/>
            <a:ext cx="1857375" cy="1571625"/>
          </a:xfrm>
          <a:prstGeom prst="snip2Diag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Working Group on Labour Migration</a:t>
            </a:r>
          </a:p>
        </p:txBody>
      </p:sp>
      <p:sp>
        <p:nvSpPr>
          <p:cNvPr id="32" name="Snip Diagonal Corner Rectangle 16">
            <a:extLst>
              <a:ext uri="{FF2B5EF4-FFF2-40B4-BE49-F238E27FC236}">
                <a16:creationId xmlns:a16="http://schemas.microsoft.com/office/drawing/2014/main" id="{01B60FCC-F46B-D6F7-B00B-3E77A81D66A7}"/>
              </a:ext>
            </a:extLst>
          </p:cNvPr>
          <p:cNvSpPr/>
          <p:nvPr/>
        </p:nvSpPr>
        <p:spPr>
          <a:xfrm>
            <a:off x="5238750" y="3714751"/>
            <a:ext cx="1785938" cy="1571625"/>
          </a:xfrm>
          <a:prstGeom prst="snip2Diag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b="1" dirty="0"/>
              <a:t>Working Group on Return Readmission and Reintegration</a:t>
            </a:r>
          </a:p>
        </p:txBody>
      </p:sp>
      <p:sp>
        <p:nvSpPr>
          <p:cNvPr id="33" name="Snip Diagonal Corner Rectangle 17">
            <a:extLst>
              <a:ext uri="{FF2B5EF4-FFF2-40B4-BE49-F238E27FC236}">
                <a16:creationId xmlns:a16="http://schemas.microsoft.com/office/drawing/2014/main" id="{BC64C7FF-4299-03AF-DB93-F270BF2C6770}"/>
              </a:ext>
            </a:extLst>
          </p:cNvPr>
          <p:cNvSpPr/>
          <p:nvPr/>
        </p:nvSpPr>
        <p:spPr>
          <a:xfrm>
            <a:off x="7096125" y="3714751"/>
            <a:ext cx="1785938" cy="1643063"/>
          </a:xfrm>
          <a:prstGeom prst="snip2Diag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/>
              <a:t>Working Group on Migration Data Management Strategy </a:t>
            </a:r>
          </a:p>
        </p:txBody>
      </p:sp>
      <p:sp>
        <p:nvSpPr>
          <p:cNvPr id="34" name="Snip Diagonal Corner Rectangle 18">
            <a:extLst>
              <a:ext uri="{FF2B5EF4-FFF2-40B4-BE49-F238E27FC236}">
                <a16:creationId xmlns:a16="http://schemas.microsoft.com/office/drawing/2014/main" id="{8815DB78-C195-4E92-9D59-E3B8085AE72C}"/>
              </a:ext>
            </a:extLst>
          </p:cNvPr>
          <p:cNvSpPr/>
          <p:nvPr/>
        </p:nvSpPr>
        <p:spPr>
          <a:xfrm>
            <a:off x="8953499" y="3714751"/>
            <a:ext cx="1826431" cy="1643063"/>
          </a:xfrm>
          <a:prstGeom prst="snip2Diag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Stakeholders Forum on Border Management</a:t>
            </a:r>
          </a:p>
        </p:txBody>
      </p:sp>
      <p:sp>
        <p:nvSpPr>
          <p:cNvPr id="35" name="Right Bracket 34">
            <a:extLst>
              <a:ext uri="{FF2B5EF4-FFF2-40B4-BE49-F238E27FC236}">
                <a16:creationId xmlns:a16="http://schemas.microsoft.com/office/drawing/2014/main" id="{B3B37E40-D56D-DDED-9039-704AA3344B29}"/>
              </a:ext>
            </a:extLst>
          </p:cNvPr>
          <p:cNvSpPr/>
          <p:nvPr/>
        </p:nvSpPr>
        <p:spPr>
          <a:xfrm>
            <a:off x="6781800" y="838200"/>
            <a:ext cx="1714500" cy="17145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b="1" dirty="0"/>
              <a:t>National Commission for Refugees, Migrants and Internally Displaced Persons </a:t>
            </a:r>
            <a:r>
              <a:rPr lang="en-GB" dirty="0"/>
              <a:t>NCFRMI</a:t>
            </a:r>
          </a:p>
        </p:txBody>
      </p:sp>
      <p:sp>
        <p:nvSpPr>
          <p:cNvPr id="36" name="Bent Arrow 20">
            <a:extLst>
              <a:ext uri="{FF2B5EF4-FFF2-40B4-BE49-F238E27FC236}">
                <a16:creationId xmlns:a16="http://schemas.microsoft.com/office/drawing/2014/main" id="{1D95FB9C-DC9B-4EC0-B2F7-85936E1B8780}"/>
              </a:ext>
            </a:extLst>
          </p:cNvPr>
          <p:cNvSpPr/>
          <p:nvPr/>
        </p:nvSpPr>
        <p:spPr>
          <a:xfrm>
            <a:off x="1952625" y="2702706"/>
            <a:ext cx="1143000" cy="797732"/>
          </a:xfrm>
          <a:prstGeom prst="bentArrow">
            <a:avLst>
              <a:gd name="adj1" fmla="val 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chemeClr val="tx1"/>
                </a:solidFill>
              </a:rPr>
              <a:t>NIDCOM</a:t>
            </a:r>
          </a:p>
        </p:txBody>
      </p:sp>
      <p:sp>
        <p:nvSpPr>
          <p:cNvPr id="37" name="Bent Arrow 21">
            <a:extLst>
              <a:ext uri="{FF2B5EF4-FFF2-40B4-BE49-F238E27FC236}">
                <a16:creationId xmlns:a16="http://schemas.microsoft.com/office/drawing/2014/main" id="{E33E978C-E31B-9D2E-E95A-CD29C6BC651C}"/>
              </a:ext>
            </a:extLst>
          </p:cNvPr>
          <p:cNvSpPr/>
          <p:nvPr/>
        </p:nvSpPr>
        <p:spPr>
          <a:xfrm>
            <a:off x="3381376" y="2643189"/>
            <a:ext cx="1357313" cy="928687"/>
          </a:xfrm>
          <a:prstGeom prst="bentArrow">
            <a:avLst>
              <a:gd name="adj1" fmla="val 1274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FMLE</a:t>
            </a:r>
          </a:p>
        </p:txBody>
      </p:sp>
      <p:sp>
        <p:nvSpPr>
          <p:cNvPr id="39" name="Bent Arrow 23">
            <a:extLst>
              <a:ext uri="{FF2B5EF4-FFF2-40B4-BE49-F238E27FC236}">
                <a16:creationId xmlns:a16="http://schemas.microsoft.com/office/drawing/2014/main" id="{08A367D2-75D2-6B58-88F2-87A0A061A2A3}"/>
              </a:ext>
            </a:extLst>
          </p:cNvPr>
          <p:cNvSpPr/>
          <p:nvPr/>
        </p:nvSpPr>
        <p:spPr>
          <a:xfrm flipH="1">
            <a:off x="7239001" y="2643188"/>
            <a:ext cx="1285875" cy="857250"/>
          </a:xfrm>
          <a:prstGeom prst="bentArrow">
            <a:avLst>
              <a:gd name="adj1" fmla="val 1868"/>
              <a:gd name="adj2" fmla="val 19699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err="1">
                <a:solidFill>
                  <a:schemeClr val="tx1"/>
                </a:solidFill>
              </a:rPr>
              <a:t>NPopC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Flowchart: Alternate Process 40">
            <a:extLst>
              <a:ext uri="{FF2B5EF4-FFF2-40B4-BE49-F238E27FC236}">
                <a16:creationId xmlns:a16="http://schemas.microsoft.com/office/drawing/2014/main" id="{3AA41400-135E-6D01-D37A-4E84CDA60B6C}"/>
              </a:ext>
            </a:extLst>
          </p:cNvPr>
          <p:cNvSpPr/>
          <p:nvPr/>
        </p:nvSpPr>
        <p:spPr>
          <a:xfrm>
            <a:off x="1709079" y="5800507"/>
            <a:ext cx="642938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Flowchart: Alternate Process 41">
            <a:extLst>
              <a:ext uri="{FF2B5EF4-FFF2-40B4-BE49-F238E27FC236}">
                <a16:creationId xmlns:a16="http://schemas.microsoft.com/office/drawing/2014/main" id="{AA0D765E-66E9-3214-8648-A75B4111ADD5}"/>
              </a:ext>
            </a:extLst>
          </p:cNvPr>
          <p:cNvSpPr/>
          <p:nvPr/>
        </p:nvSpPr>
        <p:spPr>
          <a:xfrm>
            <a:off x="2667001" y="5786439"/>
            <a:ext cx="581025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3" name="Flowchart: Alternate Process 42">
            <a:extLst>
              <a:ext uri="{FF2B5EF4-FFF2-40B4-BE49-F238E27FC236}">
                <a16:creationId xmlns:a16="http://schemas.microsoft.com/office/drawing/2014/main" id="{BC5D34B9-D66E-0AC0-2384-CDB1DA600667}"/>
              </a:ext>
            </a:extLst>
          </p:cNvPr>
          <p:cNvSpPr/>
          <p:nvPr/>
        </p:nvSpPr>
        <p:spPr>
          <a:xfrm>
            <a:off x="3595689" y="5786439"/>
            <a:ext cx="642937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4" name="Flowchart: Alternate Process 43">
            <a:extLst>
              <a:ext uri="{FF2B5EF4-FFF2-40B4-BE49-F238E27FC236}">
                <a16:creationId xmlns:a16="http://schemas.microsoft.com/office/drawing/2014/main" id="{1EAF7FF3-DC82-0B3A-E331-C599119BA503}"/>
              </a:ext>
            </a:extLst>
          </p:cNvPr>
          <p:cNvSpPr/>
          <p:nvPr/>
        </p:nvSpPr>
        <p:spPr>
          <a:xfrm>
            <a:off x="6381750" y="5786439"/>
            <a:ext cx="642938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" name="Flowchart: Alternate Process 44">
            <a:extLst>
              <a:ext uri="{FF2B5EF4-FFF2-40B4-BE49-F238E27FC236}">
                <a16:creationId xmlns:a16="http://schemas.microsoft.com/office/drawing/2014/main" id="{9F31D00C-331D-C3EE-0FDD-66BD6AD5D8D7}"/>
              </a:ext>
            </a:extLst>
          </p:cNvPr>
          <p:cNvSpPr/>
          <p:nvPr/>
        </p:nvSpPr>
        <p:spPr>
          <a:xfrm>
            <a:off x="7381875" y="5786439"/>
            <a:ext cx="57150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6" name="Flowchart: Alternate Process 45">
            <a:extLst>
              <a:ext uri="{FF2B5EF4-FFF2-40B4-BE49-F238E27FC236}">
                <a16:creationId xmlns:a16="http://schemas.microsoft.com/office/drawing/2014/main" id="{8C447BF4-02A3-FB28-21BD-26D7904370FD}"/>
              </a:ext>
            </a:extLst>
          </p:cNvPr>
          <p:cNvSpPr/>
          <p:nvPr/>
        </p:nvSpPr>
        <p:spPr>
          <a:xfrm>
            <a:off x="10096500" y="5786439"/>
            <a:ext cx="57150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7" name="Flowchart: Alternate Process 46">
            <a:extLst>
              <a:ext uri="{FF2B5EF4-FFF2-40B4-BE49-F238E27FC236}">
                <a16:creationId xmlns:a16="http://schemas.microsoft.com/office/drawing/2014/main" id="{23A382BC-5AC4-3A63-4007-29F837158D24}"/>
              </a:ext>
            </a:extLst>
          </p:cNvPr>
          <p:cNvSpPr/>
          <p:nvPr/>
        </p:nvSpPr>
        <p:spPr>
          <a:xfrm>
            <a:off x="8239125" y="5786439"/>
            <a:ext cx="59055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Flowchart: Alternate Process 47">
            <a:extLst>
              <a:ext uri="{FF2B5EF4-FFF2-40B4-BE49-F238E27FC236}">
                <a16:creationId xmlns:a16="http://schemas.microsoft.com/office/drawing/2014/main" id="{C2499E5A-3033-8946-087A-5B79FD188ECC}"/>
              </a:ext>
            </a:extLst>
          </p:cNvPr>
          <p:cNvSpPr/>
          <p:nvPr/>
        </p:nvSpPr>
        <p:spPr>
          <a:xfrm>
            <a:off x="4595813" y="5786439"/>
            <a:ext cx="57150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9" name="Flowchart: Alternate Process 48">
            <a:extLst>
              <a:ext uri="{FF2B5EF4-FFF2-40B4-BE49-F238E27FC236}">
                <a16:creationId xmlns:a16="http://schemas.microsoft.com/office/drawing/2014/main" id="{11DED618-2253-DA75-0813-B6B66A2C03D9}"/>
              </a:ext>
            </a:extLst>
          </p:cNvPr>
          <p:cNvSpPr/>
          <p:nvPr/>
        </p:nvSpPr>
        <p:spPr>
          <a:xfrm>
            <a:off x="5524500" y="5786439"/>
            <a:ext cx="57150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Flowchart: Alternate Process 49">
            <a:extLst>
              <a:ext uri="{FF2B5EF4-FFF2-40B4-BE49-F238E27FC236}">
                <a16:creationId xmlns:a16="http://schemas.microsoft.com/office/drawing/2014/main" id="{ACCE45A0-C416-F6F4-1742-37831417965A}"/>
              </a:ext>
            </a:extLst>
          </p:cNvPr>
          <p:cNvSpPr/>
          <p:nvPr/>
        </p:nvSpPr>
        <p:spPr>
          <a:xfrm>
            <a:off x="9096375" y="5786439"/>
            <a:ext cx="590550" cy="428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" name="TextBox 38">
            <a:extLst>
              <a:ext uri="{FF2B5EF4-FFF2-40B4-BE49-F238E27FC236}">
                <a16:creationId xmlns:a16="http://schemas.microsoft.com/office/drawing/2014/main" id="{388CE386-C114-6BC9-71CA-A71693FF4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0350" y="6321921"/>
            <a:ext cx="7162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1800" dirty="0"/>
              <a:t>INDIVIDUAL MDAs 21 institutions; as well a number of non-state actors</a:t>
            </a:r>
          </a:p>
        </p:txBody>
      </p:sp>
      <p:sp>
        <p:nvSpPr>
          <p:cNvPr id="52" name="TextBox 43">
            <a:extLst>
              <a:ext uri="{FF2B5EF4-FFF2-40B4-BE49-F238E27FC236}">
                <a16:creationId xmlns:a16="http://schemas.microsoft.com/office/drawing/2014/main" id="{EB3A9F48-BEEC-B810-7571-195C3F39F8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3143251"/>
            <a:ext cx="1143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 dirty="0"/>
              <a:t>Nigerians in Diaspora Commission</a:t>
            </a:r>
            <a:endParaRPr lang="en-GB" sz="1800" dirty="0"/>
          </a:p>
        </p:txBody>
      </p:sp>
      <p:sp>
        <p:nvSpPr>
          <p:cNvPr id="53" name="TextBox 44">
            <a:extLst>
              <a:ext uri="{FF2B5EF4-FFF2-40B4-BE49-F238E27FC236}">
                <a16:creationId xmlns:a16="http://schemas.microsoft.com/office/drawing/2014/main" id="{DA481156-B798-8DBB-B2CF-F16F7F15A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0438" y="3143250"/>
            <a:ext cx="10715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NPopC is supported by NBS</a:t>
            </a:r>
          </a:p>
        </p:txBody>
      </p:sp>
      <p:sp>
        <p:nvSpPr>
          <p:cNvPr id="54" name="TextBox 45">
            <a:extLst>
              <a:ext uri="{FF2B5EF4-FFF2-40B4-BE49-F238E27FC236}">
                <a16:creationId xmlns:a16="http://schemas.microsoft.com/office/drawing/2014/main" id="{89DFCFAE-386E-3464-98E5-9D54F8979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9251" y="3143250"/>
            <a:ext cx="10001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000"/>
              <a:t>NIS is supported by NAPTIP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102DC9-7CE2-CAAD-2FF4-75BBE03B8FF0}"/>
              </a:ext>
            </a:extLst>
          </p:cNvPr>
          <p:cNvSpPr txBox="1"/>
          <p:nvPr/>
        </p:nvSpPr>
        <p:spPr>
          <a:xfrm>
            <a:off x="8614167" y="561580"/>
            <a:ext cx="1826431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Ministerial Committee: Sector Policy Review Committee, ministers &amp; head of migration-related MDAs headed by the Attorney-General of the Federation and Minister of Justice and co-chaired by the Supervising Minister for NCFRMI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1B4837-D911-DC99-6430-FABB35DFF556}"/>
              </a:ext>
            </a:extLst>
          </p:cNvPr>
          <p:cNvGrpSpPr/>
          <p:nvPr/>
        </p:nvGrpSpPr>
        <p:grpSpPr>
          <a:xfrm>
            <a:off x="10534012" y="54932"/>
            <a:ext cx="1533145" cy="558914"/>
            <a:chOff x="9538858" y="66929"/>
            <a:chExt cx="2072894" cy="875090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D3D152B0-3E09-69AE-AF02-7FA2972C4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8858" y="66929"/>
              <a:ext cx="856615" cy="856615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1AEE5E5-2BAC-BA89-514D-A6AA9B4D4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42320" y="85404"/>
              <a:ext cx="1069432" cy="856615"/>
            </a:xfrm>
            <a:prstGeom prst="rect">
              <a:avLst/>
            </a:prstGeom>
          </p:spPr>
        </p:pic>
      </p:grpSp>
      <p:sp>
        <p:nvSpPr>
          <p:cNvPr id="38" name="Bent Arrow 22">
            <a:extLst>
              <a:ext uri="{FF2B5EF4-FFF2-40B4-BE49-F238E27FC236}">
                <a16:creationId xmlns:a16="http://schemas.microsoft.com/office/drawing/2014/main" id="{3549DAF7-0F88-0B4A-812F-D96AB10111A8}"/>
              </a:ext>
            </a:extLst>
          </p:cNvPr>
          <p:cNvSpPr/>
          <p:nvPr/>
        </p:nvSpPr>
        <p:spPr>
          <a:xfrm flipH="1">
            <a:off x="9024939" y="2571750"/>
            <a:ext cx="1285875" cy="857250"/>
          </a:xfrm>
          <a:prstGeom prst="bentArrow">
            <a:avLst>
              <a:gd name="adj1" fmla="val 2831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NIS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AA23F6-AC9A-DF6B-48A9-5314CB480152}"/>
              </a:ext>
            </a:extLst>
          </p:cNvPr>
          <p:cNvGrpSpPr/>
          <p:nvPr/>
        </p:nvGrpSpPr>
        <p:grpSpPr>
          <a:xfrm>
            <a:off x="347079" y="6321921"/>
            <a:ext cx="2748546" cy="456035"/>
            <a:chOff x="6169393" y="6016799"/>
            <a:chExt cx="4337333" cy="6904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EB407A7-2AF0-7A4B-5E81-EFDBC07E6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70843" y="6016799"/>
              <a:ext cx="841405" cy="61660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B475B8F-DFEB-26A0-25EE-B12CBD6A8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6215" y="6016799"/>
              <a:ext cx="916164" cy="69044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881F7AC-1728-0A04-532A-07CC7956E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9393" y="6129559"/>
              <a:ext cx="1267483" cy="44805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0BEDF6-C6F7-B1CD-4E9F-1933FD7F43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083" t="32638" r="17189" b="32373"/>
            <a:stretch/>
          </p:blipFill>
          <p:spPr>
            <a:xfrm>
              <a:off x="9462379" y="6353587"/>
              <a:ext cx="1044347" cy="3034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0434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8A659-045B-697D-F815-B18BE11F3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EFE66-F49C-0CE8-25AD-50E0991FE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365125"/>
            <a:ext cx="10999237" cy="84785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 and Future Directions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82AB7-23C7-8A9C-00A9-19039C810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1595535"/>
            <a:ext cx="11765901" cy="515049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Challenges and Opportunities in Migration Governance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Complexities of collaboration among diverse stakeholders.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Importance of establishing the Ghana National Commission on Migration.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Opportunities for enhanced coordination and policy effectiveness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Coz &amp; Hooper, 2021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Future Directions and Recommendations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Need for concerted efforts to establish the Ghana National Commission on Migration.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Strengthening collaboration among government, political parties, civil society, and international stakeholders.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Emphasizing the importance of inclusive and transparent policy processes.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Call for greater attention to local-level implementation and stakeholder experiences.</a:t>
            </a:r>
          </a:p>
          <a:p>
            <a:pPr marL="457200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85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9C22075-FDC1-32FB-4C48-DB8CD563B5F6}"/>
              </a:ext>
            </a:extLst>
          </p:cNvPr>
          <p:cNvSpPr txBox="1"/>
          <p:nvPr/>
        </p:nvSpPr>
        <p:spPr>
          <a:xfrm>
            <a:off x="2584405" y="0"/>
            <a:ext cx="770534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Dinle</a:t>
            </a:r>
            <a:r>
              <a:rPr lang="en-GB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GB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Medaase</a:t>
            </a:r>
            <a:r>
              <a:rPr lang="en-GB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GB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Akpe</a:t>
            </a:r>
            <a:r>
              <a:rPr lang="en-GB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026" name="Picture 2" descr="Thank You In Different Languages - Thank You Slide HD wallpaper | Pxfuel">
            <a:extLst>
              <a:ext uri="{FF2B5EF4-FFF2-40B4-BE49-F238E27FC236}">
                <a16:creationId xmlns:a16="http://schemas.microsoft.com/office/drawing/2014/main" id="{331B3909-8273-CAF2-0C5D-3131E5FA8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5303"/>
            <a:ext cx="12192000" cy="590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115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269D3-96D5-DB31-EA81-EC5CD4767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2391"/>
          </a:xfrm>
        </p:spPr>
        <p:txBody>
          <a:bodyPr>
            <a:normAutofit/>
          </a:bodyPr>
          <a:lstStyle/>
          <a:p>
            <a:pPr algn="ctr"/>
            <a:r>
              <a:rPr lang="en-GB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Migration Trends In Ghana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65BA6-9B5A-3CBF-035F-0998802DA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" y="830424"/>
            <a:ext cx="11167188" cy="602757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Historical Context: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Pre-colonial era: Movement for trade, security, and land (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Peil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1995; 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Adepoju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2003).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Colonial era: Migration for cocoa plantations and mining (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Anarfi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et al., 2003).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Post-independence: Influence of Pan-Africanism on immigration (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Anarfi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&amp; 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Awusabo-Asare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2000).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Changing Patterns: 1960s to 2000s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Economic Decline (1960s-1980s):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Shift towards labour emigration (Asiedu, 2010).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Brain drain of professionals due to economic hardships (Asiedu, 2010).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Economic Growth (Late 1990s-2000s):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Increased migration opportunities and returns (UN DESA, 2015).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5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3A119-0148-B98C-34AB-67C44CA4A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B0BD1-07D5-570A-8DE1-3D130C730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8" y="1"/>
            <a:ext cx="10308771" cy="830423"/>
          </a:xfrm>
        </p:spPr>
        <p:txBody>
          <a:bodyPr>
            <a:normAutofit/>
          </a:bodyPr>
          <a:lstStyle/>
          <a:p>
            <a:pPr algn="ctr"/>
            <a:r>
              <a:rPr lang="en-GB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Migration Trends In Ghana Cont’D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95974-DB11-240C-6FCB-CD18326FE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" y="830424"/>
            <a:ext cx="11167188" cy="6027575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Forced Movement and Refugee Dynamics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Political upheavals in the 1990s: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Influx of refugees from neighbouring countries (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Essuman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Johnson, 2003).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Establishment of Ghana Refugee Law and Ghana Refugee Board (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Essuman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-Johnson, 2003).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Diverse Emigration Patterns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African Destinations: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Majority of Ghanaian migrants reside in West African countries (UN DESA, 2019).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Top destinations: Nigeria, Cote d'Ivoire, and others (UN DESA, 2019).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Unique Migration Corridors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South-South Migration: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 in Ghanaian domestic workers to the Middle East (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Kandilige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et al., 2019).</a:t>
            </a:r>
          </a:p>
          <a:p>
            <a:pPr lvl="2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Policy interventions and challenges (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Kandilige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et al., 2022).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506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7B550EB-235E-0A7E-DE44-06CADED96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094029" cy="673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22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A4324-E056-5B8D-0633-433286600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99"/>
            <a:ext cx="10515600" cy="382554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 Policy in Ghana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B6DE4-E5AD-DBB9-A357-11A717059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87" y="802433"/>
            <a:ext cx="11756571" cy="5934269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main national migration policies have been drafted to provide a holistic and coherent governance of migration from, within, and into Ghana: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Migration Policy 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Ensuring effective coordination of existing migration-related policies and legislations.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Developing programmes, strategies and interventions that will enhance the potential of migration for socio-economic development. 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Promoting and protecting the interests, rights, security and welfare of citizens and migrants within and outside Ghana.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Setting up the appropriate legislative and institutional frameworks for a comprehensive approach to migration management.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Facilitating the production and dissemination of accurate, relevant and timely data on migration within, into, and from Ghana. 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Promoting a comprehensive and sustainable approach to migration management.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Providing an enabling platform for national, regional, and global migration dialogue.</a:t>
            </a:r>
          </a:p>
          <a:p>
            <a:pPr lvl="2">
              <a:lnSpc>
                <a:spcPct val="120000"/>
              </a:lnSpc>
              <a:spcAft>
                <a:spcPts val="800"/>
              </a:spcAft>
            </a:pP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Countering xenophobia, racism, discrimination, ethnocentrism, vulnerability, and gender inequality within and outside Ghana (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the Interior, 2016</a:t>
            </a:r>
            <a:r>
              <a:rPr lang="en-GB" sz="1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600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9FFB5-D791-4D4D-521E-3FF1E92B9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7FBD9-ABEF-6783-E4FE-0F334A6C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259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 Policy in Ghana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637EA-D994-8A11-E9A8-1E85E3931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0384"/>
            <a:ext cx="10515600" cy="520657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Diaspora Engagement Policy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promote capacity-building and enhancement of diaspora-homeland relationship for the mutual benefit of both parties.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legal instruments and </a:t>
            </a:r>
            <a:r>
              <a:rPr lang="en-US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extend some rights and privileges that Ghanaians in Ghana enjoy to their counterparts in the Diaspora.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strengthen systems for involving the Ghanaian Diaspora in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mobilising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resources for sustainable national development.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facilitate the production and dissemination of accurate and relevant data on the Ghanaian Diaspora in a timely manner to strengthen the homeland’s further sustainable engagement with the Diaspora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(Diaspora Affairs, 2020).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Labour Migration Policy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promote good governance of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labour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migration.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strengthen systems for the protection and empowerment of migrant workers and their families.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strengthen mechanisms to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maximise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developmental impacts of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labour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migration (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Awumbila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2017; IOM, 2019; Teye et al., 2019).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83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FF788-35E3-E480-248F-0BB08A67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365125"/>
            <a:ext cx="10999237" cy="84785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Institutional Framework or Governance Structure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B29AF-165C-A32D-A9B9-209E5F07B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1408922"/>
            <a:ext cx="11765901" cy="533711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Overview of Ghana's Migration Governance Structure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Absence of an overarching coordinating agency.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Involvement of multiple government ministries, departments, and agencies.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Delay in establishing the Ghana National Commission on Migration despite recommendations (</a:t>
            </a:r>
            <a:r>
              <a:rPr lang="en-GB" sz="20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Awumbila</a:t>
            </a: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&amp; Teye, 2014).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Key Actors in Migration Governance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Government Ministries:</a:t>
            </a:r>
          </a:p>
          <a:p>
            <a:pPr lvl="2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Eight ministries and three sub-ministerial bodies involved.</a:t>
            </a:r>
          </a:p>
          <a:p>
            <a:pPr lvl="2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Roles and responsibilities in formulating and managing migration policies </a:t>
            </a:r>
            <a:r>
              <a:rPr lang="en-GB" sz="21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(Teye et al., 2019).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en-GB" sz="2200" b="1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Role of Political Parties</a:t>
            </a:r>
            <a:endParaRPr lang="en-GB" sz="22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GB" sz="19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Influence of political parties, particularly the NDC and NPP </a:t>
            </a:r>
            <a:r>
              <a:rPr lang="en-GB" sz="21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100" kern="0" dirty="0" err="1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Kandilige</a:t>
            </a:r>
            <a:r>
              <a:rPr lang="en-GB" sz="21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2023).</a:t>
            </a:r>
            <a:endParaRPr lang="en-GB" sz="2100" kern="100" dirty="0">
              <a:solidFill>
                <a:srgbClr val="0D0D0D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GB" sz="19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Bi-partisan approach shaping migration policy landscape.</a:t>
            </a:r>
            <a:endParaRPr lang="en-GB" sz="1900" kern="100" dirty="0">
              <a:solidFill>
                <a:srgbClr val="0D0D0D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GB" sz="19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Broad ownership of recent policy processes </a:t>
            </a:r>
            <a:r>
              <a:rPr lang="en-GB" sz="21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IOM, 2019</a:t>
            </a:r>
            <a:r>
              <a:rPr lang="en-GB" sz="21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GB" sz="2100" kern="100" dirty="0">
              <a:solidFill>
                <a:srgbClr val="0D0D0D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41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7815B-D1E5-8E6F-5A52-B79629B6D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DBA39-C95E-9E69-A17C-FB1FD320C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111967"/>
            <a:ext cx="10999237" cy="11010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Institutional Framework or Governance Structure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7D2F7-118E-5889-F380-86DB47F35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49" y="1212980"/>
            <a:ext cx="11765901" cy="5533053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Involvement of Civil Society and Non-State Actors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Engagement of Civil Society Organizations (CSOs) and Non-Governmental Organizations (NGOs).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Increasing role in policy formulation and input provision.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Whole-of-society approach in shaping migration governance (Teye et al., 2015).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Collaboration with International Stakeholders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Role of international bodies in migration governance.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Involvement of traditional actors like IOM, UN agencies, and ILO.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Contributions from International Centre for Migration Policy Development (ICMPD), GIZ and the EU (Kandilige et al., 2023).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6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F7B729-F973-7463-FF85-7ECA879B6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09" y="1"/>
            <a:ext cx="12065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27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81293AE7D80C44AEECE236B4B541AF" ma:contentTypeVersion="18" ma:contentTypeDescription="Een nieuw document maken." ma:contentTypeScope="" ma:versionID="767e02b5c4d63af89d1b9d73d7668b0e">
  <xsd:schema xmlns:xsd="http://www.w3.org/2001/XMLSchema" xmlns:xs="http://www.w3.org/2001/XMLSchema" xmlns:p="http://schemas.microsoft.com/office/2006/metadata/properties" xmlns:ns2="cb3624f0-6325-4bcb-9429-b92aa1259cf5" xmlns:ns3="da64e907-c6a7-4ff6-84fa-9d8ae47021ba" targetNamespace="http://schemas.microsoft.com/office/2006/metadata/properties" ma:root="true" ma:fieldsID="2dd7ad5e3641f8e30c11e8e03c0248fe" ns2:_="" ns3:_="">
    <xsd:import namespace="cb3624f0-6325-4bcb-9429-b92aa1259cf5"/>
    <xsd:import namespace="da64e907-c6a7-4ff6-84fa-9d8ae47021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624f0-6325-4bcb-9429-b92aa1259c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fd3e7fb4-f53c-4431-8d5e-785c38f3ed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64e907-c6a7-4ff6-84fa-9d8ae47021b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aa16f37-b9ad-44ce-a7ae-a827e68e88c2}" ma:internalName="TaxCatchAll" ma:showField="CatchAllData" ma:web="da64e907-c6a7-4ff6-84fa-9d8ae47021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383571-B9C4-4C81-9D99-AE157E22F1FC}"/>
</file>

<file path=customXml/itemProps2.xml><?xml version="1.0" encoding="utf-8"?>
<ds:datastoreItem xmlns:ds="http://schemas.openxmlformats.org/officeDocument/2006/customXml" ds:itemID="{9A229531-A388-4F5A-B998-8E08EF34382F}"/>
</file>

<file path=docProps/app.xml><?xml version="1.0" encoding="utf-8"?>
<Properties xmlns="http://schemas.openxmlformats.org/officeDocument/2006/extended-properties" xmlns:vt="http://schemas.openxmlformats.org/officeDocument/2006/docPropsVTypes">
  <TotalTime>11096</TotalTime>
  <Words>1211</Words>
  <Application>Microsoft Macintosh PowerPoint</Application>
  <PresentationFormat>Widescreen</PresentationFormat>
  <Paragraphs>128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Times New Roman</vt:lpstr>
      <vt:lpstr>Wingdings</vt:lpstr>
      <vt:lpstr>Office Theme</vt:lpstr>
      <vt:lpstr>The dynamics of the migration policy architecture in Ghana </vt:lpstr>
      <vt:lpstr>Migration Trends In Ghana</vt:lpstr>
      <vt:lpstr>Migration Trends In Ghana Cont’D</vt:lpstr>
      <vt:lpstr>PowerPoint Presentation</vt:lpstr>
      <vt:lpstr>Migration Policy in Ghana</vt:lpstr>
      <vt:lpstr>Migration Policy in Ghana Cont’D</vt:lpstr>
      <vt:lpstr> Institutional Framework or Governance Structure</vt:lpstr>
      <vt:lpstr> Institutional Framework or Governance Structure Cont’D</vt:lpstr>
      <vt:lpstr>PowerPoint Presentation</vt:lpstr>
      <vt:lpstr>The Role of External Stakeholders</vt:lpstr>
      <vt:lpstr>The Role of External Stakeholders Cont’D</vt:lpstr>
      <vt:lpstr>Nigerian National Migration Governance Structure </vt:lpstr>
      <vt:lpstr> Challenges and Future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Matilda Owusu Ansah</dc:creator>
  <cp:lastModifiedBy>Leander Kandilige</cp:lastModifiedBy>
  <cp:revision>14</cp:revision>
  <dcterms:created xsi:type="dcterms:W3CDTF">2024-02-13T23:31:13Z</dcterms:created>
  <dcterms:modified xsi:type="dcterms:W3CDTF">2024-02-22T09:51:20Z</dcterms:modified>
</cp:coreProperties>
</file>